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9" r:id="rId2"/>
    <p:sldId id="257" r:id="rId3"/>
    <p:sldId id="274" r:id="rId4"/>
    <p:sldId id="284" r:id="rId5"/>
    <p:sldId id="285" r:id="rId6"/>
    <p:sldId id="286" r:id="rId7"/>
    <p:sldId id="287" r:id="rId8"/>
    <p:sldId id="298" r:id="rId9"/>
    <p:sldId id="289" r:id="rId10"/>
    <p:sldId id="291" r:id="rId11"/>
    <p:sldId id="292" r:id="rId12"/>
    <p:sldId id="290" r:id="rId13"/>
    <p:sldId id="293" r:id="rId14"/>
    <p:sldId id="294" r:id="rId15"/>
    <p:sldId id="295" r:id="rId16"/>
    <p:sldId id="296" r:id="rId17"/>
    <p:sldId id="297" r:id="rId18"/>
    <p:sldId id="258"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FFFF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6"/>
    <p:restoredTop sz="94704"/>
  </p:normalViewPr>
  <p:slideViewPr>
    <p:cSldViewPr snapToGrid="0">
      <p:cViewPr varScale="1">
        <p:scale>
          <a:sx n="140" d="100"/>
          <a:sy n="140" d="100"/>
        </p:scale>
        <p:origin x="8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21D8C-C674-074B-B1DF-9939A49DB494}" type="datetimeFigureOut">
              <a:rPr lang="en-US" smtClean="0"/>
              <a:t>11/18/23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B0EE9-74C8-2649-A400-57A5A7B94C33}" type="slidenum">
              <a:rPr lang="en-US" smtClean="0"/>
              <a:t>‹#›</a:t>
            </a:fld>
            <a:endParaRPr lang="en-US"/>
          </a:p>
        </p:txBody>
      </p:sp>
    </p:spTree>
    <p:extLst>
      <p:ext uri="{BB962C8B-B14F-4D97-AF65-F5344CB8AC3E}">
        <p14:creationId xmlns:p14="http://schemas.microsoft.com/office/powerpoint/2010/main" val="369022692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a:t>
            </a:fld>
            <a:endParaRPr lang="en-US"/>
          </a:p>
        </p:txBody>
      </p:sp>
    </p:spTree>
    <p:extLst>
      <p:ext uri="{BB962C8B-B14F-4D97-AF65-F5344CB8AC3E}">
        <p14:creationId xmlns:p14="http://schemas.microsoft.com/office/powerpoint/2010/main" val="348860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10</a:t>
            </a:fld>
            <a:endParaRPr lang="en-US"/>
          </a:p>
        </p:txBody>
      </p:sp>
    </p:spTree>
    <p:extLst>
      <p:ext uri="{BB962C8B-B14F-4D97-AF65-F5344CB8AC3E}">
        <p14:creationId xmlns:p14="http://schemas.microsoft.com/office/powerpoint/2010/main" val="289361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11</a:t>
            </a:fld>
            <a:endParaRPr lang="en-US"/>
          </a:p>
        </p:txBody>
      </p:sp>
    </p:spTree>
    <p:extLst>
      <p:ext uri="{BB962C8B-B14F-4D97-AF65-F5344CB8AC3E}">
        <p14:creationId xmlns:p14="http://schemas.microsoft.com/office/powerpoint/2010/main" val="234721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12</a:t>
            </a:fld>
            <a:endParaRPr lang="en-US"/>
          </a:p>
        </p:txBody>
      </p:sp>
    </p:spTree>
    <p:extLst>
      <p:ext uri="{BB962C8B-B14F-4D97-AF65-F5344CB8AC3E}">
        <p14:creationId xmlns:p14="http://schemas.microsoft.com/office/powerpoint/2010/main" val="2688418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13</a:t>
            </a:fld>
            <a:endParaRPr lang="en-US"/>
          </a:p>
        </p:txBody>
      </p:sp>
    </p:spTree>
    <p:extLst>
      <p:ext uri="{BB962C8B-B14F-4D97-AF65-F5344CB8AC3E}">
        <p14:creationId xmlns:p14="http://schemas.microsoft.com/office/powerpoint/2010/main" val="1463386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14</a:t>
            </a:fld>
            <a:endParaRPr lang="en-US"/>
          </a:p>
        </p:txBody>
      </p:sp>
    </p:spTree>
    <p:extLst>
      <p:ext uri="{BB962C8B-B14F-4D97-AF65-F5344CB8AC3E}">
        <p14:creationId xmlns:p14="http://schemas.microsoft.com/office/powerpoint/2010/main" val="399838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15</a:t>
            </a:fld>
            <a:endParaRPr lang="en-US"/>
          </a:p>
        </p:txBody>
      </p:sp>
    </p:spTree>
    <p:extLst>
      <p:ext uri="{BB962C8B-B14F-4D97-AF65-F5344CB8AC3E}">
        <p14:creationId xmlns:p14="http://schemas.microsoft.com/office/powerpoint/2010/main" val="331384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16</a:t>
            </a:fld>
            <a:endParaRPr lang="en-US"/>
          </a:p>
        </p:txBody>
      </p:sp>
    </p:spTree>
    <p:extLst>
      <p:ext uri="{BB962C8B-B14F-4D97-AF65-F5344CB8AC3E}">
        <p14:creationId xmlns:p14="http://schemas.microsoft.com/office/powerpoint/2010/main" val="3784422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17</a:t>
            </a:fld>
            <a:endParaRPr lang="en-US"/>
          </a:p>
        </p:txBody>
      </p:sp>
    </p:spTree>
    <p:extLst>
      <p:ext uri="{BB962C8B-B14F-4D97-AF65-F5344CB8AC3E}">
        <p14:creationId xmlns:p14="http://schemas.microsoft.com/office/powerpoint/2010/main" val="3069700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18</a:t>
            </a:fld>
            <a:endParaRPr lang="en-US"/>
          </a:p>
        </p:txBody>
      </p:sp>
    </p:spTree>
    <p:extLst>
      <p:ext uri="{BB962C8B-B14F-4D97-AF65-F5344CB8AC3E}">
        <p14:creationId xmlns:p14="http://schemas.microsoft.com/office/powerpoint/2010/main" val="233695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2</a:t>
            </a:fld>
            <a:endParaRPr lang="en-US"/>
          </a:p>
        </p:txBody>
      </p:sp>
    </p:spTree>
    <p:extLst>
      <p:ext uri="{BB962C8B-B14F-4D97-AF65-F5344CB8AC3E}">
        <p14:creationId xmlns:p14="http://schemas.microsoft.com/office/powerpoint/2010/main" val="50045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3</a:t>
            </a:fld>
            <a:endParaRPr lang="en-US"/>
          </a:p>
        </p:txBody>
      </p:sp>
    </p:spTree>
    <p:extLst>
      <p:ext uri="{BB962C8B-B14F-4D97-AF65-F5344CB8AC3E}">
        <p14:creationId xmlns:p14="http://schemas.microsoft.com/office/powerpoint/2010/main" val="95750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4</a:t>
            </a:fld>
            <a:endParaRPr lang="en-US"/>
          </a:p>
        </p:txBody>
      </p:sp>
    </p:spTree>
    <p:extLst>
      <p:ext uri="{BB962C8B-B14F-4D97-AF65-F5344CB8AC3E}">
        <p14:creationId xmlns:p14="http://schemas.microsoft.com/office/powerpoint/2010/main" val="181926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5</a:t>
            </a:fld>
            <a:endParaRPr lang="en-US"/>
          </a:p>
        </p:txBody>
      </p:sp>
    </p:spTree>
    <p:extLst>
      <p:ext uri="{BB962C8B-B14F-4D97-AF65-F5344CB8AC3E}">
        <p14:creationId xmlns:p14="http://schemas.microsoft.com/office/powerpoint/2010/main" val="28568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6</a:t>
            </a:fld>
            <a:endParaRPr lang="en-US"/>
          </a:p>
        </p:txBody>
      </p:sp>
    </p:spTree>
    <p:extLst>
      <p:ext uri="{BB962C8B-B14F-4D97-AF65-F5344CB8AC3E}">
        <p14:creationId xmlns:p14="http://schemas.microsoft.com/office/powerpoint/2010/main" val="6809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7</a:t>
            </a:fld>
            <a:endParaRPr lang="en-US"/>
          </a:p>
        </p:txBody>
      </p:sp>
    </p:spTree>
    <p:extLst>
      <p:ext uri="{BB962C8B-B14F-4D97-AF65-F5344CB8AC3E}">
        <p14:creationId xmlns:p14="http://schemas.microsoft.com/office/powerpoint/2010/main" val="329327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8</a:t>
            </a:fld>
            <a:endParaRPr lang="en-US"/>
          </a:p>
        </p:txBody>
      </p:sp>
    </p:spTree>
    <p:extLst>
      <p:ext uri="{BB962C8B-B14F-4D97-AF65-F5344CB8AC3E}">
        <p14:creationId xmlns:p14="http://schemas.microsoft.com/office/powerpoint/2010/main" val="309847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9</a:t>
            </a:fld>
            <a:endParaRPr lang="en-US"/>
          </a:p>
        </p:txBody>
      </p:sp>
    </p:spTree>
    <p:extLst>
      <p:ext uri="{BB962C8B-B14F-4D97-AF65-F5344CB8AC3E}">
        <p14:creationId xmlns:p14="http://schemas.microsoft.com/office/powerpoint/2010/main" val="42512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496373E-BC47-694F-9A38-9874987843E4}"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382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96373E-BC47-694F-9A38-9874987843E4}"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39362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96373E-BC47-694F-9A38-9874987843E4}"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54177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96373E-BC47-694F-9A38-9874987843E4}"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46313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496373E-BC47-694F-9A38-9874987843E4}"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354204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496373E-BC47-694F-9A38-9874987843E4}"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364689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496373E-BC47-694F-9A38-9874987843E4}" type="datetimeFigureOut">
              <a:rPr lang="en-US" smtClean="0"/>
              <a:t>11/18/23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59494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496373E-BC47-694F-9A38-9874987843E4}" type="datetimeFigureOut">
              <a:rPr lang="en-US" smtClean="0"/>
              <a:t>11/18/23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93953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6373E-BC47-694F-9A38-9874987843E4}" type="datetimeFigureOut">
              <a:rPr lang="en-US" smtClean="0"/>
              <a:t>11/18/23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56155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496373E-BC47-694F-9A38-9874987843E4}"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361950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496373E-BC47-694F-9A38-9874987843E4}"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63872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496373E-BC47-694F-9A38-9874987843E4}" type="datetimeFigureOut">
              <a:rPr lang="en-US" smtClean="0"/>
              <a:t>11/18/23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AD8DE6E-71AE-D748-AAF1-EB12512FB0B7}" type="slidenum">
              <a:rPr lang="en-US" smtClean="0"/>
              <a:t>‹#›</a:t>
            </a:fld>
            <a:endParaRPr lang="en-US"/>
          </a:p>
        </p:txBody>
      </p:sp>
      <p:pic>
        <p:nvPicPr>
          <p:cNvPr id="7" name="Picture 6" descr="A person in a parachute over mountains&#10;&#10;Description automatically generated">
            <a:extLst>
              <a:ext uri="{FF2B5EF4-FFF2-40B4-BE49-F238E27FC236}">
                <a16:creationId xmlns:a16="http://schemas.microsoft.com/office/drawing/2014/main" id="{DC4FD8D5-BB01-B455-D446-86BBDD28E17B}"/>
              </a:ext>
            </a:extLst>
          </p:cNvPr>
          <p:cNvPicPr>
            <a:picLocks noChangeAspect="1"/>
          </p:cNvPicPr>
          <p:nvPr userDrawn="1"/>
        </p:nvPicPr>
        <p:blipFill rotWithShape="1">
          <a:blip r:embed="rId13"/>
          <a:srcRect l="5037" t="14943" b="4420"/>
          <a:stretch/>
        </p:blipFill>
        <p:spPr>
          <a:xfrm>
            <a:off x="0" y="0"/>
            <a:ext cx="9144000" cy="5143500"/>
          </a:xfrm>
          <a:prstGeom prst="rect">
            <a:avLst/>
          </a:prstGeom>
        </p:spPr>
      </p:pic>
    </p:spTree>
    <p:extLst>
      <p:ext uri="{BB962C8B-B14F-4D97-AF65-F5344CB8AC3E}">
        <p14:creationId xmlns:p14="http://schemas.microsoft.com/office/powerpoint/2010/main" val="1978732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71CD39-131F-8A60-3950-08508A9DAB01}"/>
              </a:ext>
            </a:extLst>
          </p:cNvPr>
          <p:cNvSpPr txBox="1"/>
          <p:nvPr/>
        </p:nvSpPr>
        <p:spPr>
          <a:xfrm>
            <a:off x="0" y="1293223"/>
            <a:ext cx="9144000" cy="1107996"/>
          </a:xfrm>
          <a:prstGeom prst="rect">
            <a:avLst/>
          </a:prstGeom>
          <a:noFill/>
        </p:spPr>
        <p:txBody>
          <a:bodyPr wrap="square" rtlCol="0">
            <a:spAutoFit/>
          </a:bodyPr>
          <a:lstStyle/>
          <a:p>
            <a:pPr algn="ctr"/>
            <a:r>
              <a:rPr lang="en-US" sz="6600" i="1" dirty="0">
                <a:solidFill>
                  <a:schemeClr val="bg1"/>
                </a:solidFill>
                <a:latin typeface="Smart Kid" panose="02000500000000000000" pitchFamily="2" charset="77"/>
              </a:rPr>
              <a:t>Living With Freedom</a:t>
            </a:r>
          </a:p>
        </p:txBody>
      </p:sp>
      <p:sp>
        <p:nvSpPr>
          <p:cNvPr id="7" name="TextBox 6">
            <a:extLst>
              <a:ext uri="{FF2B5EF4-FFF2-40B4-BE49-F238E27FC236}">
                <a16:creationId xmlns:a16="http://schemas.microsoft.com/office/drawing/2014/main" id="{66286FA2-963F-E54B-50B6-CF850B7BABCA}"/>
              </a:ext>
            </a:extLst>
          </p:cNvPr>
          <p:cNvSpPr txBox="1"/>
          <p:nvPr/>
        </p:nvSpPr>
        <p:spPr>
          <a:xfrm>
            <a:off x="0" y="2401219"/>
            <a:ext cx="9144000" cy="707886"/>
          </a:xfrm>
          <a:prstGeom prst="rect">
            <a:avLst/>
          </a:prstGeom>
          <a:noFill/>
        </p:spPr>
        <p:txBody>
          <a:bodyPr wrap="square" rtlCol="0">
            <a:spAutoFit/>
          </a:bodyPr>
          <a:lstStyle/>
          <a:p>
            <a:pPr algn="ctr"/>
            <a:r>
              <a:rPr lang="en-AU" sz="4000" dirty="0">
                <a:solidFill>
                  <a:schemeClr val="bg1"/>
                </a:solidFill>
                <a:latin typeface="+mj-lt"/>
              </a:rPr>
              <a:t>‘the truth will set you free’ </a:t>
            </a:r>
            <a:r>
              <a:rPr lang="en-AU" sz="2400" dirty="0">
                <a:solidFill>
                  <a:schemeClr val="bg1"/>
                </a:solidFill>
                <a:latin typeface="+mj-lt"/>
              </a:rPr>
              <a:t>JOHN 8:32</a:t>
            </a:r>
            <a:endParaRPr lang="en-US" sz="4000" dirty="0">
              <a:solidFill>
                <a:schemeClr val="bg1"/>
              </a:solidFill>
              <a:latin typeface="+mj-lt"/>
            </a:endParaRPr>
          </a:p>
        </p:txBody>
      </p:sp>
    </p:spTree>
    <p:extLst>
      <p:ext uri="{BB962C8B-B14F-4D97-AF65-F5344CB8AC3E}">
        <p14:creationId xmlns:p14="http://schemas.microsoft.com/office/powerpoint/2010/main" val="244396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16116"/>
            <a:ext cx="9144000" cy="646331"/>
          </a:xfrm>
          <a:prstGeom prst="rect">
            <a:avLst/>
          </a:prstGeom>
          <a:solidFill>
            <a:srgbClr val="44546A">
              <a:alpha val="50980"/>
            </a:srgbClr>
          </a:solidFill>
        </p:spPr>
        <p:txBody>
          <a:bodyPr wrap="square" rtlCol="0">
            <a:spAutoFit/>
          </a:bodyPr>
          <a:lstStyle/>
          <a:p>
            <a:pPr algn="ctr"/>
            <a:r>
              <a:rPr lang="en-AU" sz="3600" b="1" dirty="0">
                <a:solidFill>
                  <a:schemeClr val="bg1"/>
                </a:solidFill>
                <a:latin typeface="+mj-lt"/>
              </a:rPr>
              <a:t>BARRIERS TO GENEROSITY</a:t>
            </a:r>
          </a:p>
        </p:txBody>
      </p:sp>
      <p:sp>
        <p:nvSpPr>
          <p:cNvPr id="6" name="TextBox 5">
            <a:extLst>
              <a:ext uri="{FF2B5EF4-FFF2-40B4-BE49-F238E27FC236}">
                <a16:creationId xmlns:a16="http://schemas.microsoft.com/office/drawing/2014/main" id="{BC591D32-905D-EFB6-483D-01AEDF7499EA}"/>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
        <p:nvSpPr>
          <p:cNvPr id="5" name="TextBox 4">
            <a:extLst>
              <a:ext uri="{FF2B5EF4-FFF2-40B4-BE49-F238E27FC236}">
                <a16:creationId xmlns:a16="http://schemas.microsoft.com/office/drawing/2014/main" id="{13F3ABCC-3F97-EBDD-2ED9-DF460ABA2120}"/>
              </a:ext>
            </a:extLst>
          </p:cNvPr>
          <p:cNvSpPr txBox="1"/>
          <p:nvPr/>
        </p:nvSpPr>
        <p:spPr>
          <a:xfrm>
            <a:off x="-1" y="777909"/>
            <a:ext cx="9143999" cy="3908762"/>
          </a:xfrm>
          <a:prstGeom prst="rect">
            <a:avLst/>
          </a:prstGeom>
          <a:solidFill>
            <a:srgbClr val="FFFFFF">
              <a:alpha val="72941"/>
            </a:srgbClr>
          </a:solidFill>
        </p:spPr>
        <p:txBody>
          <a:bodyPr wrap="square" rtlCol="0">
            <a:spAutoFit/>
          </a:bodyPr>
          <a:lstStyle/>
          <a:p>
            <a:r>
              <a:rPr lang="en-US" sz="2800" b="1" dirty="0">
                <a:solidFill>
                  <a:schemeClr val="bg1">
                    <a:lumMod val="50000"/>
                  </a:schemeClr>
                </a:solidFill>
              </a:rPr>
              <a:t>An unconverted mean spirit</a:t>
            </a:r>
          </a:p>
          <a:p>
            <a:r>
              <a:rPr lang="en-US" sz="2800" b="1" dirty="0"/>
              <a:t>Looking for contentment in things</a:t>
            </a:r>
          </a:p>
          <a:p>
            <a:r>
              <a:rPr lang="en-US" sz="2400" b="1" i="1" dirty="0"/>
              <a:t>	</a:t>
            </a:r>
            <a:r>
              <a:rPr lang="en-AU" sz="2400" i="1" baseline="30000" dirty="0"/>
              <a:t>6 </a:t>
            </a:r>
            <a:r>
              <a:rPr lang="en-AU" sz="2400" i="1" dirty="0"/>
              <a:t>But godliness with contentment is great gain. </a:t>
            </a:r>
            <a:r>
              <a:rPr lang="en-AU" sz="2400" i="1" baseline="30000" dirty="0"/>
              <a:t>7 </a:t>
            </a:r>
            <a:r>
              <a:rPr lang="en-AU" sz="2400" i="1" dirty="0"/>
              <a:t>For we brought 	nothing into the world, and we can take nothing out of it. </a:t>
            </a:r>
            <a:r>
              <a:rPr lang="en-AU" sz="2400" i="1" baseline="30000" dirty="0"/>
              <a:t>8 </a:t>
            </a:r>
            <a:r>
              <a:rPr lang="en-AU" sz="2400" i="1" dirty="0"/>
              <a:t>But if 	we have food and clothing, we will be content with that. </a:t>
            </a:r>
            <a:r>
              <a:rPr lang="en-AU" sz="2400" i="1" baseline="30000" dirty="0"/>
              <a:t>9 </a:t>
            </a:r>
            <a:r>
              <a:rPr lang="en-AU" sz="2400" i="1" dirty="0"/>
              <a:t>Those 	who want to get rich fall into temptation and a trap and into many 	foolish and harmful desires that plunge people into ruin and 	destruction. </a:t>
            </a:r>
            <a:r>
              <a:rPr lang="en-AU" sz="2400" i="1" baseline="30000" dirty="0"/>
              <a:t>10 </a:t>
            </a:r>
            <a:r>
              <a:rPr lang="en-AU" sz="2400" i="1" dirty="0"/>
              <a:t>For the love of money is a root of all kinds of evil. 	Some people, eager for money, have wandered from the faith and 	pierced themselves with many griefs. </a:t>
            </a:r>
            <a:r>
              <a:rPr lang="en-AU" sz="2400" dirty="0"/>
              <a:t>[1 TIMOTHY 6:6-10]</a:t>
            </a:r>
            <a:endParaRPr lang="en-US" sz="2400" b="1" dirty="0"/>
          </a:p>
        </p:txBody>
      </p:sp>
    </p:spTree>
    <p:extLst>
      <p:ext uri="{BB962C8B-B14F-4D97-AF65-F5344CB8AC3E}">
        <p14:creationId xmlns:p14="http://schemas.microsoft.com/office/powerpoint/2010/main" val="28233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16116"/>
            <a:ext cx="9144000" cy="646331"/>
          </a:xfrm>
          <a:prstGeom prst="rect">
            <a:avLst/>
          </a:prstGeom>
          <a:solidFill>
            <a:srgbClr val="44546A">
              <a:alpha val="50980"/>
            </a:srgbClr>
          </a:solidFill>
        </p:spPr>
        <p:txBody>
          <a:bodyPr wrap="square" rtlCol="0">
            <a:spAutoFit/>
          </a:bodyPr>
          <a:lstStyle/>
          <a:p>
            <a:pPr algn="ctr"/>
            <a:r>
              <a:rPr lang="en-AU" sz="3600" b="1" dirty="0">
                <a:solidFill>
                  <a:schemeClr val="bg1"/>
                </a:solidFill>
                <a:latin typeface="+mj-lt"/>
              </a:rPr>
              <a:t>BARRIERS TO GENEROSITY</a:t>
            </a:r>
          </a:p>
        </p:txBody>
      </p:sp>
      <p:sp>
        <p:nvSpPr>
          <p:cNvPr id="5" name="TextBox 4">
            <a:extLst>
              <a:ext uri="{FF2B5EF4-FFF2-40B4-BE49-F238E27FC236}">
                <a16:creationId xmlns:a16="http://schemas.microsoft.com/office/drawing/2014/main" id="{13F3ABCC-3F97-EBDD-2ED9-DF460ABA2120}"/>
              </a:ext>
            </a:extLst>
          </p:cNvPr>
          <p:cNvSpPr txBox="1"/>
          <p:nvPr/>
        </p:nvSpPr>
        <p:spPr>
          <a:xfrm>
            <a:off x="-1" y="777909"/>
            <a:ext cx="9143999" cy="2862322"/>
          </a:xfrm>
          <a:prstGeom prst="rect">
            <a:avLst/>
          </a:prstGeom>
          <a:solidFill>
            <a:srgbClr val="FFFFFF">
              <a:alpha val="72941"/>
            </a:srgbClr>
          </a:solidFill>
        </p:spPr>
        <p:txBody>
          <a:bodyPr wrap="square" rtlCol="0">
            <a:spAutoFit/>
          </a:bodyPr>
          <a:lstStyle/>
          <a:p>
            <a:r>
              <a:rPr lang="en-US" sz="2800" b="1" dirty="0">
                <a:solidFill>
                  <a:schemeClr val="bg1">
                    <a:lumMod val="50000"/>
                  </a:schemeClr>
                </a:solidFill>
              </a:rPr>
              <a:t>An unconverted mean spirit</a:t>
            </a:r>
          </a:p>
          <a:p>
            <a:r>
              <a:rPr lang="en-US" sz="2800" b="1" dirty="0">
                <a:solidFill>
                  <a:schemeClr val="bg1">
                    <a:lumMod val="50000"/>
                  </a:schemeClr>
                </a:solidFill>
              </a:rPr>
              <a:t>Looking for contentment in things</a:t>
            </a:r>
          </a:p>
          <a:p>
            <a:r>
              <a:rPr lang="en-US" sz="2800" b="1" dirty="0"/>
              <a:t>Desiring more all the time</a:t>
            </a:r>
          </a:p>
          <a:p>
            <a:r>
              <a:rPr lang="en-AU" sz="2400" baseline="30000" dirty="0"/>
              <a:t>	</a:t>
            </a:r>
            <a:r>
              <a:rPr lang="en-AU" sz="2400" i="1" baseline="30000" dirty="0"/>
              <a:t>6 </a:t>
            </a:r>
            <a:r>
              <a:rPr lang="en-AU" sz="2400" i="1" dirty="0"/>
              <a:t>When the woman saw that the fruit of the tree was good for food 	and pleasing to the eye, and also desirable for gaining wisdom, she 	took some and ate it. She also gave some to her husband, who was 	with her, and he ate it. </a:t>
            </a:r>
            <a:r>
              <a:rPr lang="en-AU" sz="2400" dirty="0"/>
              <a:t>[GENESIS 3:6]</a:t>
            </a:r>
            <a:endParaRPr lang="en-US" sz="2400" b="1" dirty="0"/>
          </a:p>
        </p:txBody>
      </p:sp>
      <p:sp>
        <p:nvSpPr>
          <p:cNvPr id="6" name="TextBox 5">
            <a:extLst>
              <a:ext uri="{FF2B5EF4-FFF2-40B4-BE49-F238E27FC236}">
                <a16:creationId xmlns:a16="http://schemas.microsoft.com/office/drawing/2014/main" id="{BC591D32-905D-EFB6-483D-01AEDF7499EA}"/>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123667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16116"/>
            <a:ext cx="9144000" cy="646331"/>
          </a:xfrm>
          <a:prstGeom prst="rect">
            <a:avLst/>
          </a:prstGeom>
          <a:solidFill>
            <a:srgbClr val="44546A">
              <a:alpha val="50980"/>
            </a:srgbClr>
          </a:solidFill>
        </p:spPr>
        <p:txBody>
          <a:bodyPr wrap="square" rtlCol="0">
            <a:spAutoFit/>
          </a:bodyPr>
          <a:lstStyle/>
          <a:p>
            <a:pPr algn="ctr"/>
            <a:r>
              <a:rPr lang="en-AU" sz="3600" b="1" dirty="0">
                <a:solidFill>
                  <a:schemeClr val="bg1"/>
                </a:solidFill>
                <a:latin typeface="+mj-lt"/>
              </a:rPr>
              <a:t>BARRIERS TO GENEROSITY</a:t>
            </a:r>
          </a:p>
        </p:txBody>
      </p:sp>
      <p:sp>
        <p:nvSpPr>
          <p:cNvPr id="5" name="TextBox 4">
            <a:extLst>
              <a:ext uri="{FF2B5EF4-FFF2-40B4-BE49-F238E27FC236}">
                <a16:creationId xmlns:a16="http://schemas.microsoft.com/office/drawing/2014/main" id="{13F3ABCC-3F97-EBDD-2ED9-DF460ABA2120}"/>
              </a:ext>
            </a:extLst>
          </p:cNvPr>
          <p:cNvSpPr txBox="1"/>
          <p:nvPr/>
        </p:nvSpPr>
        <p:spPr>
          <a:xfrm>
            <a:off x="0" y="777909"/>
            <a:ext cx="9144000" cy="3416320"/>
          </a:xfrm>
          <a:prstGeom prst="rect">
            <a:avLst/>
          </a:prstGeom>
          <a:solidFill>
            <a:srgbClr val="FFFFFF">
              <a:alpha val="72941"/>
            </a:srgbClr>
          </a:solidFill>
        </p:spPr>
        <p:txBody>
          <a:bodyPr wrap="square" rtlCol="0">
            <a:spAutoFit/>
          </a:bodyPr>
          <a:lstStyle/>
          <a:p>
            <a:r>
              <a:rPr lang="en-US" sz="2800" b="1" dirty="0">
                <a:solidFill>
                  <a:schemeClr val="bg1">
                    <a:lumMod val="50000"/>
                  </a:schemeClr>
                </a:solidFill>
              </a:rPr>
              <a:t>An unconverted mean spirit</a:t>
            </a:r>
          </a:p>
          <a:p>
            <a:r>
              <a:rPr lang="en-US" sz="2800" b="1" dirty="0">
                <a:solidFill>
                  <a:schemeClr val="bg1">
                    <a:lumMod val="50000"/>
                  </a:schemeClr>
                </a:solidFill>
              </a:rPr>
              <a:t>Looking for contentment in things</a:t>
            </a:r>
          </a:p>
          <a:p>
            <a:r>
              <a:rPr lang="en-US" sz="2800" b="1" dirty="0">
                <a:solidFill>
                  <a:schemeClr val="bg1">
                    <a:lumMod val="50000"/>
                  </a:schemeClr>
                </a:solidFill>
              </a:rPr>
              <a:t>Desiring more all the time</a:t>
            </a:r>
          </a:p>
          <a:p>
            <a:r>
              <a:rPr lang="en-US" sz="2800" b="1" dirty="0"/>
              <a:t>Fear of insufficiency</a:t>
            </a:r>
          </a:p>
          <a:p>
            <a:r>
              <a:rPr lang="en-US" sz="2600" b="1" i="1" dirty="0"/>
              <a:t>	</a:t>
            </a:r>
            <a:r>
              <a:rPr lang="en-AU" sz="2600" i="1" baseline="30000" dirty="0"/>
              <a:t>25 </a:t>
            </a:r>
            <a:r>
              <a:rPr lang="en-AU" sz="2600" i="1" dirty="0"/>
              <a:t>… do not worry about your life, what you will eat or drink; or 	about your body, what you will wear. Is not life 	more than 	food, and the body more than clothes ? … 	</a:t>
            </a:r>
            <a:r>
              <a:rPr lang="en-AU" sz="2600" i="1" baseline="30000" dirty="0"/>
              <a:t>27 </a:t>
            </a:r>
            <a:r>
              <a:rPr lang="en-AU" sz="2600" i="1" dirty="0"/>
              <a:t>Can any one of 	you by </a:t>
            </a:r>
            <a:r>
              <a:rPr lang="en-AU" sz="2600" b="1" i="1" dirty="0"/>
              <a:t>worrying</a:t>
            </a:r>
            <a:r>
              <a:rPr lang="en-AU" sz="2600" i="1" dirty="0"/>
              <a:t> add a single hour to 	your life</a:t>
            </a:r>
            <a:r>
              <a:rPr lang="en-AU" sz="2600" i="1" baseline="30000" dirty="0"/>
              <a:t> </a:t>
            </a:r>
            <a:r>
              <a:rPr lang="en-AU" sz="2400" i="1" dirty="0"/>
              <a:t>? </a:t>
            </a:r>
            <a:r>
              <a:rPr lang="en-AU" sz="2400" dirty="0"/>
              <a:t>[MATTHEW 6]</a:t>
            </a:r>
            <a:endParaRPr lang="en-US" sz="2400" b="1" dirty="0"/>
          </a:p>
        </p:txBody>
      </p:sp>
      <p:sp>
        <p:nvSpPr>
          <p:cNvPr id="6" name="TextBox 5">
            <a:extLst>
              <a:ext uri="{FF2B5EF4-FFF2-40B4-BE49-F238E27FC236}">
                <a16:creationId xmlns:a16="http://schemas.microsoft.com/office/drawing/2014/main" id="{BC591D32-905D-EFB6-483D-01AEDF7499EA}"/>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139362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16116"/>
            <a:ext cx="9144000" cy="646331"/>
          </a:xfrm>
          <a:prstGeom prst="rect">
            <a:avLst/>
          </a:prstGeom>
          <a:solidFill>
            <a:srgbClr val="44546A">
              <a:alpha val="50980"/>
            </a:srgbClr>
          </a:solidFill>
        </p:spPr>
        <p:txBody>
          <a:bodyPr wrap="square" rtlCol="0">
            <a:spAutoFit/>
          </a:bodyPr>
          <a:lstStyle/>
          <a:p>
            <a:pPr algn="ctr"/>
            <a:r>
              <a:rPr lang="en-AU" sz="3600" b="1" dirty="0">
                <a:solidFill>
                  <a:schemeClr val="bg1"/>
                </a:solidFill>
                <a:latin typeface="+mj-lt"/>
              </a:rPr>
              <a:t>BARRIERS TO GENEROSITY</a:t>
            </a:r>
          </a:p>
        </p:txBody>
      </p:sp>
      <p:sp>
        <p:nvSpPr>
          <p:cNvPr id="6" name="TextBox 5">
            <a:extLst>
              <a:ext uri="{FF2B5EF4-FFF2-40B4-BE49-F238E27FC236}">
                <a16:creationId xmlns:a16="http://schemas.microsoft.com/office/drawing/2014/main" id="{BC591D32-905D-EFB6-483D-01AEDF7499EA}"/>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
        <p:nvSpPr>
          <p:cNvPr id="5" name="TextBox 4">
            <a:extLst>
              <a:ext uri="{FF2B5EF4-FFF2-40B4-BE49-F238E27FC236}">
                <a16:creationId xmlns:a16="http://schemas.microsoft.com/office/drawing/2014/main" id="{13F3ABCC-3F97-EBDD-2ED9-DF460ABA2120}"/>
              </a:ext>
            </a:extLst>
          </p:cNvPr>
          <p:cNvSpPr txBox="1"/>
          <p:nvPr/>
        </p:nvSpPr>
        <p:spPr>
          <a:xfrm>
            <a:off x="0" y="777909"/>
            <a:ext cx="9144000" cy="4093428"/>
          </a:xfrm>
          <a:prstGeom prst="rect">
            <a:avLst/>
          </a:prstGeom>
          <a:solidFill>
            <a:srgbClr val="FFFFFF">
              <a:alpha val="72941"/>
            </a:srgbClr>
          </a:solidFill>
        </p:spPr>
        <p:txBody>
          <a:bodyPr wrap="square" rtlCol="0">
            <a:spAutoFit/>
          </a:bodyPr>
          <a:lstStyle/>
          <a:p>
            <a:r>
              <a:rPr lang="en-US" sz="2800" b="1" dirty="0">
                <a:solidFill>
                  <a:schemeClr val="bg1">
                    <a:lumMod val="50000"/>
                  </a:schemeClr>
                </a:solidFill>
              </a:rPr>
              <a:t>An unconverted mean spirit</a:t>
            </a:r>
          </a:p>
          <a:p>
            <a:r>
              <a:rPr lang="en-US" sz="2800" b="1" dirty="0">
                <a:solidFill>
                  <a:schemeClr val="bg1">
                    <a:lumMod val="50000"/>
                  </a:schemeClr>
                </a:solidFill>
              </a:rPr>
              <a:t>Looking for contentment in things</a:t>
            </a:r>
          </a:p>
          <a:p>
            <a:r>
              <a:rPr lang="en-US" sz="2800" b="1" dirty="0">
                <a:solidFill>
                  <a:schemeClr val="bg1">
                    <a:lumMod val="50000"/>
                  </a:schemeClr>
                </a:solidFill>
              </a:rPr>
              <a:t>Desiring more all the time</a:t>
            </a:r>
          </a:p>
          <a:p>
            <a:r>
              <a:rPr lang="en-US" sz="2800" b="1" dirty="0">
                <a:solidFill>
                  <a:schemeClr val="bg1">
                    <a:lumMod val="50000"/>
                  </a:schemeClr>
                </a:solidFill>
              </a:rPr>
              <a:t>Fear of insufficiency</a:t>
            </a:r>
          </a:p>
          <a:p>
            <a:r>
              <a:rPr lang="en-US" sz="2800" b="1" dirty="0"/>
              <a:t>Protecting what we have</a:t>
            </a:r>
          </a:p>
          <a:p>
            <a:r>
              <a:rPr lang="en-US" sz="2400" b="1" dirty="0"/>
              <a:t>	</a:t>
            </a:r>
            <a:r>
              <a:rPr lang="en-AU" sz="2400" i="1" baseline="30000" dirty="0"/>
              <a:t>19 </a:t>
            </a:r>
            <a:r>
              <a:rPr lang="en-AU" sz="2400" i="1" dirty="0"/>
              <a:t>“Do not store up for yourselves treasures on earth, where moths 	and vermin destroy, and where thieves break in and steal. </a:t>
            </a:r>
            <a:r>
              <a:rPr lang="en-AU" sz="2400" i="1" baseline="30000" dirty="0"/>
              <a:t>20 </a:t>
            </a:r>
            <a:r>
              <a:rPr lang="en-AU" sz="2400" i="1" dirty="0"/>
              <a:t>But 	store up for yourselves treasures in heaven, where moths and 	vermin do not destroy, and where thieves do not break in and steal. 	</a:t>
            </a:r>
            <a:r>
              <a:rPr lang="en-AU" sz="2400" i="1" baseline="30000" dirty="0"/>
              <a:t>21 </a:t>
            </a:r>
            <a:r>
              <a:rPr lang="en-AU" sz="2400" i="1" dirty="0"/>
              <a:t>For where your treasure is, there your heart will be also.</a:t>
            </a:r>
            <a:r>
              <a:rPr lang="en-US" sz="2400" b="1" i="1" dirty="0"/>
              <a:t> </a:t>
            </a:r>
            <a:r>
              <a:rPr lang="en-US" sz="2200" b="1" dirty="0"/>
              <a:t>[MATT.6]</a:t>
            </a:r>
          </a:p>
        </p:txBody>
      </p:sp>
    </p:spTree>
    <p:extLst>
      <p:ext uri="{BB962C8B-B14F-4D97-AF65-F5344CB8AC3E}">
        <p14:creationId xmlns:p14="http://schemas.microsoft.com/office/powerpoint/2010/main" val="128616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16116"/>
            <a:ext cx="9144000" cy="646331"/>
          </a:xfrm>
          <a:prstGeom prst="rect">
            <a:avLst/>
          </a:prstGeom>
          <a:solidFill>
            <a:srgbClr val="44546A">
              <a:alpha val="50980"/>
            </a:srgbClr>
          </a:solidFill>
        </p:spPr>
        <p:txBody>
          <a:bodyPr wrap="square" rtlCol="0">
            <a:spAutoFit/>
          </a:bodyPr>
          <a:lstStyle/>
          <a:p>
            <a:pPr algn="ctr"/>
            <a:r>
              <a:rPr lang="en-AU" sz="3600" b="1" dirty="0">
                <a:solidFill>
                  <a:schemeClr val="bg1"/>
                </a:solidFill>
                <a:latin typeface="+mj-lt"/>
              </a:rPr>
              <a:t>BARRIERS TO GENEROSITY</a:t>
            </a:r>
          </a:p>
        </p:txBody>
      </p:sp>
      <p:sp>
        <p:nvSpPr>
          <p:cNvPr id="6" name="TextBox 5">
            <a:extLst>
              <a:ext uri="{FF2B5EF4-FFF2-40B4-BE49-F238E27FC236}">
                <a16:creationId xmlns:a16="http://schemas.microsoft.com/office/drawing/2014/main" id="{BC591D32-905D-EFB6-483D-01AEDF7499EA}"/>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
        <p:nvSpPr>
          <p:cNvPr id="5" name="TextBox 4">
            <a:extLst>
              <a:ext uri="{FF2B5EF4-FFF2-40B4-BE49-F238E27FC236}">
                <a16:creationId xmlns:a16="http://schemas.microsoft.com/office/drawing/2014/main" id="{13F3ABCC-3F97-EBDD-2ED9-DF460ABA2120}"/>
              </a:ext>
            </a:extLst>
          </p:cNvPr>
          <p:cNvSpPr txBox="1"/>
          <p:nvPr/>
        </p:nvSpPr>
        <p:spPr>
          <a:xfrm>
            <a:off x="0" y="756644"/>
            <a:ext cx="9144000" cy="3785652"/>
          </a:xfrm>
          <a:prstGeom prst="rect">
            <a:avLst/>
          </a:prstGeom>
          <a:solidFill>
            <a:srgbClr val="FFFFFF">
              <a:alpha val="72941"/>
            </a:srgbClr>
          </a:solidFill>
        </p:spPr>
        <p:txBody>
          <a:bodyPr wrap="square" rtlCol="0">
            <a:spAutoFit/>
          </a:bodyPr>
          <a:lstStyle/>
          <a:p>
            <a:r>
              <a:rPr lang="en-US" sz="2800" b="1" dirty="0">
                <a:solidFill>
                  <a:schemeClr val="bg1">
                    <a:lumMod val="50000"/>
                  </a:schemeClr>
                </a:solidFill>
              </a:rPr>
              <a:t>An unconverted mean spirit</a:t>
            </a:r>
          </a:p>
          <a:p>
            <a:r>
              <a:rPr lang="en-US" sz="2800" b="1" dirty="0">
                <a:solidFill>
                  <a:schemeClr val="bg1">
                    <a:lumMod val="50000"/>
                  </a:schemeClr>
                </a:solidFill>
              </a:rPr>
              <a:t>Looking for contentment in things</a:t>
            </a:r>
          </a:p>
          <a:p>
            <a:r>
              <a:rPr lang="en-US" sz="2800" b="1" dirty="0">
                <a:solidFill>
                  <a:schemeClr val="bg1">
                    <a:lumMod val="50000"/>
                  </a:schemeClr>
                </a:solidFill>
              </a:rPr>
              <a:t>Desiring more all the time</a:t>
            </a:r>
          </a:p>
          <a:p>
            <a:r>
              <a:rPr lang="en-US" sz="2800" b="1" dirty="0">
                <a:solidFill>
                  <a:schemeClr val="bg1">
                    <a:lumMod val="50000"/>
                  </a:schemeClr>
                </a:solidFill>
              </a:rPr>
              <a:t>Fear of insufficiency</a:t>
            </a:r>
          </a:p>
          <a:p>
            <a:r>
              <a:rPr lang="en-US" sz="2800" b="1" dirty="0">
                <a:solidFill>
                  <a:schemeClr val="bg1">
                    <a:lumMod val="50000"/>
                  </a:schemeClr>
                </a:solidFill>
              </a:rPr>
              <a:t>Protecting what we have</a:t>
            </a:r>
          </a:p>
          <a:p>
            <a:r>
              <a:rPr lang="en-US" sz="2800" b="1" dirty="0"/>
              <a:t>Thinking we don’t have enough to be generous</a:t>
            </a:r>
          </a:p>
          <a:p>
            <a:r>
              <a:rPr lang="en-US" sz="2400" b="1" i="1" dirty="0"/>
              <a:t>	</a:t>
            </a:r>
            <a:r>
              <a:rPr lang="en-AU" sz="2400" i="1" dirty="0"/>
              <a:t>  </a:t>
            </a:r>
            <a:r>
              <a:rPr lang="en-AU" sz="2400" i="1" baseline="30000" dirty="0"/>
              <a:t>1</a:t>
            </a:r>
            <a:r>
              <a:rPr lang="en-AU" sz="2400" i="1" dirty="0"/>
              <a:t> … the Macedonian churches. </a:t>
            </a:r>
            <a:r>
              <a:rPr lang="en-AU" sz="2400" i="1" baseline="30000" dirty="0"/>
              <a:t>2 </a:t>
            </a:r>
            <a:r>
              <a:rPr lang="en-AU" sz="2400" i="1" dirty="0"/>
              <a:t>In the midst of a very severe trial, 	their overflowing joy and their extreme poverty welled up in rich 	generosity. </a:t>
            </a:r>
            <a:r>
              <a:rPr lang="en-AU" sz="2400" i="1" baseline="30000" dirty="0"/>
              <a:t>3 </a:t>
            </a:r>
            <a:r>
              <a:rPr lang="en-AU" sz="2400" i="1" dirty="0"/>
              <a:t>… gave … even beyond their ability. </a:t>
            </a:r>
            <a:r>
              <a:rPr lang="en-AU" sz="2400" dirty="0"/>
              <a:t>[2 COR.8:1-5]</a:t>
            </a:r>
            <a:endParaRPr lang="en-US" sz="2400" b="1" dirty="0"/>
          </a:p>
        </p:txBody>
      </p:sp>
    </p:spTree>
    <p:extLst>
      <p:ext uri="{BB962C8B-B14F-4D97-AF65-F5344CB8AC3E}">
        <p14:creationId xmlns:p14="http://schemas.microsoft.com/office/powerpoint/2010/main" val="424322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16116"/>
            <a:ext cx="9144000" cy="646331"/>
          </a:xfrm>
          <a:prstGeom prst="rect">
            <a:avLst/>
          </a:prstGeom>
          <a:solidFill>
            <a:srgbClr val="44546A">
              <a:alpha val="50980"/>
            </a:srgbClr>
          </a:solidFill>
        </p:spPr>
        <p:txBody>
          <a:bodyPr wrap="square" rtlCol="0">
            <a:spAutoFit/>
          </a:bodyPr>
          <a:lstStyle/>
          <a:p>
            <a:pPr algn="ctr"/>
            <a:r>
              <a:rPr lang="en-AU" sz="3600" b="1" dirty="0">
                <a:solidFill>
                  <a:schemeClr val="bg1"/>
                </a:solidFill>
                <a:latin typeface="+mj-lt"/>
              </a:rPr>
              <a:t>BARRIERS TO GENEROSITY</a:t>
            </a:r>
          </a:p>
        </p:txBody>
      </p:sp>
      <p:sp>
        <p:nvSpPr>
          <p:cNvPr id="6" name="TextBox 5">
            <a:extLst>
              <a:ext uri="{FF2B5EF4-FFF2-40B4-BE49-F238E27FC236}">
                <a16:creationId xmlns:a16="http://schemas.microsoft.com/office/drawing/2014/main" id="{BC591D32-905D-EFB6-483D-01AEDF7499EA}"/>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
        <p:nvSpPr>
          <p:cNvPr id="5" name="TextBox 4">
            <a:extLst>
              <a:ext uri="{FF2B5EF4-FFF2-40B4-BE49-F238E27FC236}">
                <a16:creationId xmlns:a16="http://schemas.microsoft.com/office/drawing/2014/main" id="{13F3ABCC-3F97-EBDD-2ED9-DF460ABA2120}"/>
              </a:ext>
            </a:extLst>
          </p:cNvPr>
          <p:cNvSpPr txBox="1"/>
          <p:nvPr/>
        </p:nvSpPr>
        <p:spPr>
          <a:xfrm>
            <a:off x="0" y="756644"/>
            <a:ext cx="9144000" cy="3847207"/>
          </a:xfrm>
          <a:prstGeom prst="rect">
            <a:avLst/>
          </a:prstGeom>
          <a:solidFill>
            <a:srgbClr val="FFFFFF">
              <a:alpha val="72941"/>
            </a:srgbClr>
          </a:solidFill>
        </p:spPr>
        <p:txBody>
          <a:bodyPr wrap="square" rtlCol="0">
            <a:spAutoFit/>
          </a:bodyPr>
          <a:lstStyle/>
          <a:p>
            <a:r>
              <a:rPr lang="en-US" sz="2800" b="1" dirty="0">
                <a:solidFill>
                  <a:schemeClr val="bg1">
                    <a:lumMod val="50000"/>
                  </a:schemeClr>
                </a:solidFill>
              </a:rPr>
              <a:t>An unconverted mean spirit</a:t>
            </a:r>
          </a:p>
          <a:p>
            <a:r>
              <a:rPr lang="en-US" sz="2800" b="1" dirty="0">
                <a:solidFill>
                  <a:schemeClr val="bg1">
                    <a:lumMod val="50000"/>
                  </a:schemeClr>
                </a:solidFill>
              </a:rPr>
              <a:t>Looking for contentment in things</a:t>
            </a:r>
          </a:p>
          <a:p>
            <a:r>
              <a:rPr lang="en-US" sz="2800" b="1" dirty="0">
                <a:solidFill>
                  <a:schemeClr val="bg1">
                    <a:lumMod val="50000"/>
                  </a:schemeClr>
                </a:solidFill>
              </a:rPr>
              <a:t>Desiring more all the time</a:t>
            </a:r>
          </a:p>
          <a:p>
            <a:r>
              <a:rPr lang="en-US" sz="2800" b="1" dirty="0">
                <a:solidFill>
                  <a:schemeClr val="bg1">
                    <a:lumMod val="50000"/>
                  </a:schemeClr>
                </a:solidFill>
              </a:rPr>
              <a:t>Fear of insufficiency</a:t>
            </a:r>
          </a:p>
          <a:p>
            <a:r>
              <a:rPr lang="en-US" sz="2800" b="1" dirty="0">
                <a:solidFill>
                  <a:schemeClr val="bg1">
                    <a:lumMod val="50000"/>
                  </a:schemeClr>
                </a:solidFill>
              </a:rPr>
              <a:t>Protecting what we have</a:t>
            </a:r>
          </a:p>
          <a:p>
            <a:r>
              <a:rPr lang="en-US" sz="2800" b="1" dirty="0">
                <a:solidFill>
                  <a:schemeClr val="bg1">
                    <a:lumMod val="50000"/>
                  </a:schemeClr>
                </a:solidFill>
              </a:rPr>
              <a:t>Thinking we don’t have enough to be generous</a:t>
            </a:r>
          </a:p>
          <a:p>
            <a:r>
              <a:rPr lang="en-US" sz="2800" b="1" dirty="0"/>
              <a:t>Not </a:t>
            </a:r>
            <a:r>
              <a:rPr lang="en-US" sz="2800" b="1" dirty="0" err="1"/>
              <a:t>realising</a:t>
            </a:r>
            <a:r>
              <a:rPr lang="en-US" sz="2800" b="1" dirty="0"/>
              <a:t> that there is a pay-off for generosity</a:t>
            </a:r>
          </a:p>
          <a:p>
            <a:r>
              <a:rPr lang="en-US" sz="2400" b="1" i="1" dirty="0"/>
              <a:t>	</a:t>
            </a:r>
            <a:r>
              <a:rPr lang="en-AU" sz="2400" i="1" dirty="0"/>
              <a:t>we must help the weak, remembering the words the Lord Jesus 	said: ‘</a:t>
            </a:r>
            <a:r>
              <a:rPr lang="en-AU" sz="2400" b="1" i="1" dirty="0"/>
              <a:t>It is more blessed to give than to receive</a:t>
            </a:r>
            <a:r>
              <a:rPr lang="en-AU" sz="2400" i="1" dirty="0"/>
              <a:t>.” </a:t>
            </a:r>
            <a:r>
              <a:rPr lang="en-AU" sz="2400" dirty="0"/>
              <a:t>[ACTS 20:35]</a:t>
            </a:r>
            <a:endParaRPr lang="en-US" sz="2400" b="1" dirty="0"/>
          </a:p>
        </p:txBody>
      </p:sp>
    </p:spTree>
    <p:extLst>
      <p:ext uri="{BB962C8B-B14F-4D97-AF65-F5344CB8AC3E}">
        <p14:creationId xmlns:p14="http://schemas.microsoft.com/office/powerpoint/2010/main" val="412714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16116"/>
            <a:ext cx="9144000" cy="646331"/>
          </a:xfrm>
          <a:prstGeom prst="rect">
            <a:avLst/>
          </a:prstGeom>
          <a:solidFill>
            <a:srgbClr val="44546A">
              <a:alpha val="50980"/>
            </a:srgbClr>
          </a:solidFill>
        </p:spPr>
        <p:txBody>
          <a:bodyPr wrap="square" rtlCol="0">
            <a:spAutoFit/>
          </a:bodyPr>
          <a:lstStyle/>
          <a:p>
            <a:pPr algn="ctr"/>
            <a:r>
              <a:rPr lang="en-AU" sz="3600" b="1" dirty="0">
                <a:solidFill>
                  <a:schemeClr val="bg1"/>
                </a:solidFill>
                <a:latin typeface="+mj-lt"/>
              </a:rPr>
              <a:t>BARRIERS TO GENEROSITY</a:t>
            </a:r>
          </a:p>
        </p:txBody>
      </p:sp>
      <p:sp>
        <p:nvSpPr>
          <p:cNvPr id="6" name="TextBox 5">
            <a:extLst>
              <a:ext uri="{FF2B5EF4-FFF2-40B4-BE49-F238E27FC236}">
                <a16:creationId xmlns:a16="http://schemas.microsoft.com/office/drawing/2014/main" id="{BC591D32-905D-EFB6-483D-01AEDF7499EA}"/>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
        <p:nvSpPr>
          <p:cNvPr id="5" name="TextBox 4">
            <a:extLst>
              <a:ext uri="{FF2B5EF4-FFF2-40B4-BE49-F238E27FC236}">
                <a16:creationId xmlns:a16="http://schemas.microsoft.com/office/drawing/2014/main" id="{13F3ABCC-3F97-EBDD-2ED9-DF460ABA2120}"/>
              </a:ext>
            </a:extLst>
          </p:cNvPr>
          <p:cNvSpPr txBox="1"/>
          <p:nvPr/>
        </p:nvSpPr>
        <p:spPr>
          <a:xfrm>
            <a:off x="0" y="756644"/>
            <a:ext cx="9144000" cy="3323987"/>
          </a:xfrm>
          <a:prstGeom prst="rect">
            <a:avLst/>
          </a:prstGeom>
          <a:solidFill>
            <a:srgbClr val="FFFFFF">
              <a:alpha val="72941"/>
            </a:srgbClr>
          </a:solidFill>
        </p:spPr>
        <p:txBody>
          <a:bodyPr wrap="square" rtlCol="0">
            <a:spAutoFit/>
          </a:bodyPr>
          <a:lstStyle/>
          <a:p>
            <a:r>
              <a:rPr lang="en-US" sz="3000" dirty="0"/>
              <a:t>An unconverted mean spirit</a:t>
            </a:r>
          </a:p>
          <a:p>
            <a:r>
              <a:rPr lang="en-US" sz="3000" dirty="0"/>
              <a:t>Looking for contentment in things</a:t>
            </a:r>
          </a:p>
          <a:p>
            <a:r>
              <a:rPr lang="en-US" sz="3000" dirty="0"/>
              <a:t>Desiring more all the time</a:t>
            </a:r>
          </a:p>
          <a:p>
            <a:r>
              <a:rPr lang="en-US" sz="3000" dirty="0"/>
              <a:t>Fear of insufficiency</a:t>
            </a:r>
          </a:p>
          <a:p>
            <a:r>
              <a:rPr lang="en-US" sz="3000" dirty="0"/>
              <a:t>Protecting what we have</a:t>
            </a:r>
          </a:p>
          <a:p>
            <a:r>
              <a:rPr lang="en-US" sz="3000" dirty="0"/>
              <a:t>Thinking we don’t have enough to be generous</a:t>
            </a:r>
          </a:p>
          <a:p>
            <a:r>
              <a:rPr lang="en-US" sz="3000" dirty="0"/>
              <a:t>Not </a:t>
            </a:r>
            <a:r>
              <a:rPr lang="en-US" sz="3000" dirty="0" err="1"/>
              <a:t>realising</a:t>
            </a:r>
            <a:r>
              <a:rPr lang="en-US" sz="3000" dirty="0"/>
              <a:t> that there is a pay-off for generosity</a:t>
            </a:r>
          </a:p>
        </p:txBody>
      </p:sp>
    </p:spTree>
    <p:extLst>
      <p:ext uri="{BB962C8B-B14F-4D97-AF65-F5344CB8AC3E}">
        <p14:creationId xmlns:p14="http://schemas.microsoft.com/office/powerpoint/2010/main" val="115808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16116"/>
            <a:ext cx="9144000" cy="646331"/>
          </a:xfrm>
          <a:prstGeom prst="rect">
            <a:avLst/>
          </a:prstGeom>
          <a:solidFill>
            <a:srgbClr val="44546A">
              <a:alpha val="50980"/>
            </a:srgbClr>
          </a:solidFill>
        </p:spPr>
        <p:txBody>
          <a:bodyPr wrap="square" rtlCol="0">
            <a:spAutoFit/>
          </a:bodyPr>
          <a:lstStyle/>
          <a:p>
            <a:pPr algn="ctr"/>
            <a:r>
              <a:rPr lang="en-AU" sz="3600" b="1" dirty="0">
                <a:solidFill>
                  <a:schemeClr val="bg1"/>
                </a:solidFill>
                <a:latin typeface="+mj-lt"/>
              </a:rPr>
              <a:t>BUILDING A GENEROUS SPIRIT</a:t>
            </a:r>
          </a:p>
        </p:txBody>
      </p:sp>
      <p:sp>
        <p:nvSpPr>
          <p:cNvPr id="6" name="TextBox 5">
            <a:extLst>
              <a:ext uri="{FF2B5EF4-FFF2-40B4-BE49-F238E27FC236}">
                <a16:creationId xmlns:a16="http://schemas.microsoft.com/office/drawing/2014/main" id="{BC591D32-905D-EFB6-483D-01AEDF7499EA}"/>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
        <p:nvSpPr>
          <p:cNvPr id="5" name="TextBox 4">
            <a:extLst>
              <a:ext uri="{FF2B5EF4-FFF2-40B4-BE49-F238E27FC236}">
                <a16:creationId xmlns:a16="http://schemas.microsoft.com/office/drawing/2014/main" id="{13F3ABCC-3F97-EBDD-2ED9-DF460ABA2120}"/>
              </a:ext>
            </a:extLst>
          </p:cNvPr>
          <p:cNvSpPr txBox="1"/>
          <p:nvPr/>
        </p:nvSpPr>
        <p:spPr>
          <a:xfrm>
            <a:off x="0" y="756644"/>
            <a:ext cx="9144000" cy="3512115"/>
          </a:xfrm>
          <a:prstGeom prst="rect">
            <a:avLst/>
          </a:prstGeom>
          <a:solidFill>
            <a:srgbClr val="FFFFFF">
              <a:alpha val="72941"/>
            </a:srgbClr>
          </a:solidFill>
        </p:spPr>
        <p:txBody>
          <a:bodyPr wrap="square" rtlCol="0">
            <a:spAutoFit/>
          </a:bodyPr>
          <a:lstStyle/>
          <a:p>
            <a:pPr>
              <a:lnSpc>
                <a:spcPts val="4500"/>
              </a:lnSpc>
            </a:pPr>
            <a:r>
              <a:rPr lang="en-US" sz="3000" dirty="0"/>
              <a:t>1.	Get a grasp on God’s generosity to you</a:t>
            </a:r>
          </a:p>
          <a:p>
            <a:pPr>
              <a:lnSpc>
                <a:spcPts val="4500"/>
              </a:lnSpc>
            </a:pPr>
            <a:r>
              <a:rPr lang="en-US" sz="3000" dirty="0"/>
              <a:t>2.	Ask God to build a generous heart in you by His Spirit</a:t>
            </a:r>
          </a:p>
          <a:p>
            <a:pPr>
              <a:lnSpc>
                <a:spcPts val="4500"/>
              </a:lnSpc>
            </a:pPr>
            <a:r>
              <a:rPr lang="en-US" sz="3000" dirty="0"/>
              <a:t>3.	Focus on what you have, not what you don’t have</a:t>
            </a:r>
          </a:p>
          <a:p>
            <a:pPr>
              <a:lnSpc>
                <a:spcPts val="4500"/>
              </a:lnSpc>
            </a:pPr>
            <a:r>
              <a:rPr lang="en-US" sz="3000" dirty="0"/>
              <a:t>4.	Actively seek opportunities to be generous</a:t>
            </a:r>
          </a:p>
          <a:p>
            <a:pPr marL="514350" indent="-514350">
              <a:lnSpc>
                <a:spcPts val="4500"/>
              </a:lnSpc>
              <a:buAutoNum type="arabicPeriod" startAt="5"/>
            </a:pPr>
            <a:r>
              <a:rPr lang="en-US" sz="3000" dirty="0"/>
              <a:t>Practice generosity</a:t>
            </a:r>
          </a:p>
          <a:p>
            <a:pPr>
              <a:lnSpc>
                <a:spcPts val="4500"/>
              </a:lnSpc>
            </a:pPr>
            <a:r>
              <a:rPr lang="en-US" sz="3000" dirty="0"/>
              <a:t>	(EXAMPLE:ACTS 2:42-47)  	REPEAT steps 1-5 ongoing</a:t>
            </a:r>
          </a:p>
        </p:txBody>
      </p:sp>
    </p:spTree>
    <p:extLst>
      <p:ext uri="{BB962C8B-B14F-4D97-AF65-F5344CB8AC3E}">
        <p14:creationId xmlns:p14="http://schemas.microsoft.com/office/powerpoint/2010/main" val="161792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parachute in the sky&#10;&#10;Description automatically generated">
            <a:extLst>
              <a:ext uri="{FF2B5EF4-FFF2-40B4-BE49-F238E27FC236}">
                <a16:creationId xmlns:a16="http://schemas.microsoft.com/office/drawing/2014/main" id="{6628AAC6-EC08-FB9B-AC85-EC6A701A546E}"/>
              </a:ext>
            </a:extLst>
          </p:cNvPr>
          <p:cNvPicPr>
            <a:picLocks noChangeAspect="1"/>
          </p:cNvPicPr>
          <p:nvPr/>
        </p:nvPicPr>
        <p:blipFill rotWithShape="1">
          <a:blip r:embed="rId3"/>
          <a:srcRect b="19900"/>
          <a:stretch/>
        </p:blipFill>
        <p:spPr>
          <a:xfrm>
            <a:off x="0" y="0"/>
            <a:ext cx="9144000" cy="4119937"/>
          </a:xfrm>
          <a:prstGeom prst="rect">
            <a:avLst/>
          </a:prstGeom>
        </p:spPr>
      </p:pic>
      <p:pic>
        <p:nvPicPr>
          <p:cNvPr id="3" name="Picture 2" descr="A red parachute in the sky&#10;&#10;Description automatically generated">
            <a:extLst>
              <a:ext uri="{FF2B5EF4-FFF2-40B4-BE49-F238E27FC236}">
                <a16:creationId xmlns:a16="http://schemas.microsoft.com/office/drawing/2014/main" id="{5B7F620F-2F77-B41B-AA32-F7397A4E28EF}"/>
              </a:ext>
            </a:extLst>
          </p:cNvPr>
          <p:cNvPicPr>
            <a:picLocks noChangeAspect="1"/>
          </p:cNvPicPr>
          <p:nvPr/>
        </p:nvPicPr>
        <p:blipFill>
          <a:blip r:embed="rId4"/>
          <a:stretch>
            <a:fillRect/>
          </a:stretch>
        </p:blipFill>
        <p:spPr>
          <a:xfrm>
            <a:off x="-1" y="0"/>
            <a:ext cx="9144001" cy="5143500"/>
          </a:xfrm>
          <a:prstGeom prst="rect">
            <a:avLst/>
          </a:prstGeom>
        </p:spPr>
      </p:pic>
    </p:spTree>
    <p:extLst>
      <p:ext uri="{BB962C8B-B14F-4D97-AF65-F5344CB8AC3E}">
        <p14:creationId xmlns:p14="http://schemas.microsoft.com/office/powerpoint/2010/main" val="209141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0" y="1234800"/>
            <a:ext cx="9143999" cy="2308324"/>
          </a:xfrm>
          <a:prstGeom prst="rect">
            <a:avLst/>
          </a:prstGeom>
          <a:noFill/>
        </p:spPr>
        <p:txBody>
          <a:bodyPr wrap="square" rtlCol="0">
            <a:spAutoFit/>
          </a:bodyPr>
          <a:lstStyle/>
          <a:p>
            <a:pPr algn="ctr"/>
            <a:r>
              <a:rPr lang="en-US" sz="7200" i="1" dirty="0">
                <a:solidFill>
                  <a:schemeClr val="bg1"/>
                </a:solidFill>
                <a:latin typeface="Smart Kid" panose="02000500000000000000" pitchFamily="2" charset="77"/>
              </a:rPr>
              <a:t>Being free to be generous</a:t>
            </a:r>
            <a:endParaRPr lang="en-US" sz="60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7E2DCDC-F95B-67D0-4827-894AE339F5B8}"/>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03</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366656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869392"/>
            <a:ext cx="9143999" cy="3139321"/>
          </a:xfrm>
          <a:prstGeom prst="rect">
            <a:avLst/>
          </a:prstGeom>
          <a:solidFill>
            <a:srgbClr val="44546A">
              <a:alpha val="50980"/>
            </a:srgbClr>
          </a:solidFill>
        </p:spPr>
        <p:txBody>
          <a:bodyPr wrap="square" rtlCol="0">
            <a:spAutoFit/>
          </a:bodyPr>
          <a:lstStyle/>
          <a:p>
            <a:pPr algn="ctr"/>
            <a:r>
              <a:rPr lang="en-AU" sz="4000" dirty="0">
                <a:solidFill>
                  <a:schemeClr val="bg1"/>
                </a:solidFill>
              </a:rPr>
              <a:t>generous:  </a:t>
            </a:r>
            <a:r>
              <a:rPr lang="en-AU" sz="4000" i="1" dirty="0">
                <a:solidFill>
                  <a:schemeClr val="bg1"/>
                </a:solidFill>
              </a:rPr>
              <a:t>adjective </a:t>
            </a:r>
            <a:r>
              <a:rPr lang="en-AU" sz="3600" dirty="0">
                <a:solidFill>
                  <a:schemeClr val="bg1"/>
                </a:solidFill>
              </a:rPr>
              <a:t>[CHARACTER]</a:t>
            </a:r>
          </a:p>
          <a:p>
            <a:pPr algn="ctr"/>
            <a:r>
              <a:rPr lang="en-AU" sz="3800" i="0" u="none" strike="noStrike" dirty="0">
                <a:solidFill>
                  <a:schemeClr val="bg1"/>
                </a:solidFill>
                <a:effectLst/>
              </a:rPr>
              <a:t>willing</a:t>
            </a:r>
            <a:r>
              <a:rPr lang="en-AU" sz="3800" i="0" dirty="0">
                <a:solidFill>
                  <a:schemeClr val="bg1"/>
                </a:solidFill>
                <a:effectLst/>
              </a:rPr>
              <a:t> to give </a:t>
            </a:r>
            <a:r>
              <a:rPr lang="en-AU" sz="3800" i="0" u="none" strike="noStrike" dirty="0">
                <a:solidFill>
                  <a:schemeClr val="bg1"/>
                </a:solidFill>
                <a:effectLst/>
              </a:rPr>
              <a:t>money</a:t>
            </a:r>
            <a:r>
              <a:rPr lang="en-AU" sz="3800" i="0" dirty="0">
                <a:solidFill>
                  <a:schemeClr val="bg1"/>
                </a:solidFill>
                <a:effectLst/>
              </a:rPr>
              <a:t>, </a:t>
            </a:r>
            <a:r>
              <a:rPr lang="en-AU" sz="3800" i="0" u="none" strike="noStrike" dirty="0">
                <a:solidFill>
                  <a:schemeClr val="bg1"/>
                </a:solidFill>
                <a:effectLst/>
              </a:rPr>
              <a:t>help</a:t>
            </a:r>
            <a:r>
              <a:rPr lang="en-AU" sz="3800" i="0" dirty="0">
                <a:solidFill>
                  <a:schemeClr val="bg1"/>
                </a:solidFill>
                <a:effectLst/>
              </a:rPr>
              <a:t>, </a:t>
            </a:r>
            <a:r>
              <a:rPr lang="en-AU" sz="3800" i="0" u="none" strike="noStrike" dirty="0">
                <a:solidFill>
                  <a:schemeClr val="bg1"/>
                </a:solidFill>
                <a:effectLst/>
              </a:rPr>
              <a:t>kindness</a:t>
            </a:r>
            <a:r>
              <a:rPr lang="en-AU" sz="3800" i="0" dirty="0">
                <a:solidFill>
                  <a:schemeClr val="bg1"/>
                </a:solidFill>
                <a:effectLst/>
              </a:rPr>
              <a:t>, etc., </a:t>
            </a:r>
            <a:r>
              <a:rPr lang="en-AU" sz="3800" i="0" u="none" strike="noStrike" dirty="0">
                <a:solidFill>
                  <a:schemeClr val="bg1"/>
                </a:solidFill>
                <a:effectLst/>
              </a:rPr>
              <a:t>especially</a:t>
            </a:r>
            <a:r>
              <a:rPr lang="en-AU" sz="3800" i="0" dirty="0">
                <a:solidFill>
                  <a:schemeClr val="bg1"/>
                </a:solidFill>
                <a:effectLst/>
              </a:rPr>
              <a:t> more than is </a:t>
            </a:r>
            <a:r>
              <a:rPr lang="en-AU" sz="3800" i="0" u="none" strike="noStrike" dirty="0">
                <a:solidFill>
                  <a:schemeClr val="bg1"/>
                </a:solidFill>
                <a:effectLst/>
              </a:rPr>
              <a:t>usual</a:t>
            </a:r>
            <a:r>
              <a:rPr lang="en-AU" sz="3800" i="0" dirty="0">
                <a:solidFill>
                  <a:schemeClr val="bg1"/>
                </a:solidFill>
                <a:effectLst/>
              </a:rPr>
              <a:t> or </a:t>
            </a:r>
            <a:r>
              <a:rPr lang="en-AU" sz="3800" i="0" u="none" strike="noStrike" dirty="0">
                <a:solidFill>
                  <a:schemeClr val="bg1"/>
                </a:solidFill>
                <a:effectLst/>
              </a:rPr>
              <a:t>expected</a:t>
            </a:r>
            <a:endParaRPr lang="en-AU" sz="3800" u="none" strike="noStrike" dirty="0">
              <a:solidFill>
                <a:schemeClr val="bg1"/>
              </a:solidFill>
            </a:endParaRPr>
          </a:p>
          <a:p>
            <a:pPr algn="ctr"/>
            <a:endParaRPr lang="en-AU" sz="2200" dirty="0">
              <a:solidFill>
                <a:schemeClr val="bg1"/>
              </a:solidFill>
            </a:endParaRPr>
          </a:p>
          <a:p>
            <a:pPr algn="ctr"/>
            <a:r>
              <a:rPr lang="en-AU" sz="2200" dirty="0">
                <a:solidFill>
                  <a:schemeClr val="bg1"/>
                </a:solidFill>
              </a:rPr>
              <a:t>https://dictionary.cambridge.org/dictionary/english/generous 13/11/2023</a:t>
            </a:r>
          </a:p>
        </p:txBody>
      </p:sp>
      <p:sp>
        <p:nvSpPr>
          <p:cNvPr id="4" name="TextBox 3">
            <a:extLst>
              <a:ext uri="{FF2B5EF4-FFF2-40B4-BE49-F238E27FC236}">
                <a16:creationId xmlns:a16="http://schemas.microsoft.com/office/drawing/2014/main" id="{3017F725-9D23-9222-583E-18E8272F5CE6}"/>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172441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1656571"/>
            <a:ext cx="9143999" cy="1631216"/>
          </a:xfrm>
          <a:prstGeom prst="rect">
            <a:avLst/>
          </a:prstGeom>
          <a:solidFill>
            <a:srgbClr val="44546A">
              <a:alpha val="50980"/>
            </a:srgbClr>
          </a:solidFill>
        </p:spPr>
        <p:txBody>
          <a:bodyPr wrap="square" rtlCol="0">
            <a:spAutoFit/>
          </a:bodyPr>
          <a:lstStyle/>
          <a:p>
            <a:pPr algn="ctr"/>
            <a:r>
              <a:rPr lang="en-AU" sz="6000" dirty="0">
                <a:solidFill>
                  <a:schemeClr val="bg1"/>
                </a:solidFill>
              </a:rPr>
              <a:t>GOD is generous</a:t>
            </a:r>
          </a:p>
          <a:p>
            <a:pPr algn="ctr"/>
            <a:r>
              <a:rPr lang="en-AU" sz="3600" dirty="0">
                <a:solidFill>
                  <a:schemeClr val="bg1"/>
                </a:solidFill>
              </a:rPr>
              <a:t>[PSALM 103:8-12 &amp; ROMANS 5:6-8]</a:t>
            </a:r>
            <a:endParaRPr lang="en-AU" dirty="0">
              <a:solidFill>
                <a:schemeClr val="bg1"/>
              </a:solidFill>
            </a:endParaRPr>
          </a:p>
        </p:txBody>
      </p:sp>
      <p:sp>
        <p:nvSpPr>
          <p:cNvPr id="4" name="TextBox 3">
            <a:extLst>
              <a:ext uri="{FF2B5EF4-FFF2-40B4-BE49-F238E27FC236}">
                <a16:creationId xmlns:a16="http://schemas.microsoft.com/office/drawing/2014/main" id="{3017F725-9D23-9222-583E-18E8272F5CE6}"/>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39991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80895" y="1417588"/>
            <a:ext cx="2282024" cy="2308324"/>
          </a:xfrm>
          <a:prstGeom prst="rect">
            <a:avLst/>
          </a:prstGeom>
          <a:solidFill>
            <a:srgbClr val="44546A">
              <a:alpha val="50980"/>
            </a:srgbClr>
          </a:solidFill>
        </p:spPr>
        <p:txBody>
          <a:bodyPr wrap="square" rtlCol="0">
            <a:spAutoFit/>
          </a:bodyPr>
          <a:lstStyle/>
          <a:p>
            <a:pPr algn="ctr"/>
            <a:r>
              <a:rPr lang="en-AU" sz="4000" dirty="0">
                <a:solidFill>
                  <a:schemeClr val="bg1"/>
                </a:solidFill>
              </a:rPr>
              <a:t>GOD is generous</a:t>
            </a:r>
          </a:p>
          <a:p>
            <a:pPr algn="ctr"/>
            <a:r>
              <a:rPr lang="en-AU" sz="3200" dirty="0">
                <a:solidFill>
                  <a:schemeClr val="bg1"/>
                </a:solidFill>
              </a:rPr>
              <a:t>[PSALM 103:8-12]</a:t>
            </a:r>
          </a:p>
        </p:txBody>
      </p:sp>
      <p:sp>
        <p:nvSpPr>
          <p:cNvPr id="4" name="TextBox 3">
            <a:extLst>
              <a:ext uri="{FF2B5EF4-FFF2-40B4-BE49-F238E27FC236}">
                <a16:creationId xmlns:a16="http://schemas.microsoft.com/office/drawing/2014/main" id="{3017F725-9D23-9222-583E-18E8272F5CE6}"/>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
        <p:nvSpPr>
          <p:cNvPr id="2" name="TextBox 1">
            <a:extLst>
              <a:ext uri="{FF2B5EF4-FFF2-40B4-BE49-F238E27FC236}">
                <a16:creationId xmlns:a16="http://schemas.microsoft.com/office/drawing/2014/main" id="{420823F2-1D66-BF7C-3020-21D227BF2C36}"/>
              </a:ext>
            </a:extLst>
          </p:cNvPr>
          <p:cNvSpPr txBox="1"/>
          <p:nvPr/>
        </p:nvSpPr>
        <p:spPr>
          <a:xfrm>
            <a:off x="2594344" y="678924"/>
            <a:ext cx="6368761" cy="3785652"/>
          </a:xfrm>
          <a:prstGeom prst="rect">
            <a:avLst/>
          </a:prstGeom>
          <a:solidFill>
            <a:srgbClr val="FFFFFF">
              <a:alpha val="72941"/>
            </a:srgbClr>
          </a:solidFill>
        </p:spPr>
        <p:txBody>
          <a:bodyPr wrap="square" rtlCol="0">
            <a:spAutoFit/>
          </a:bodyPr>
          <a:lstStyle/>
          <a:p>
            <a:r>
              <a:rPr lang="en-AU" sz="2400" baseline="30000" dirty="0"/>
              <a:t>8 </a:t>
            </a:r>
            <a:r>
              <a:rPr lang="en-AU" sz="2400" i="1" dirty="0"/>
              <a:t>The </a:t>
            </a:r>
            <a:r>
              <a:rPr lang="en-AU" sz="2400" i="1" cap="small" dirty="0"/>
              <a:t>Lord</a:t>
            </a:r>
            <a:r>
              <a:rPr lang="en-AU" sz="2400" i="1" dirty="0"/>
              <a:t> is compassionate and gracious,</a:t>
            </a:r>
            <a:br>
              <a:rPr lang="en-AU" sz="2400" i="1" dirty="0"/>
            </a:br>
            <a:r>
              <a:rPr lang="en-AU" sz="2400" i="1" dirty="0"/>
              <a:t>    slow to anger, abounding in love.</a:t>
            </a:r>
            <a:br>
              <a:rPr lang="en-AU" sz="2400" dirty="0"/>
            </a:br>
            <a:r>
              <a:rPr lang="en-AU" sz="2400" baseline="30000" dirty="0"/>
              <a:t>9 </a:t>
            </a:r>
            <a:r>
              <a:rPr lang="en-AU" sz="2400" i="1" dirty="0"/>
              <a:t>He will not always accuse,</a:t>
            </a:r>
            <a:br>
              <a:rPr lang="en-AU" sz="2400" i="1" dirty="0"/>
            </a:br>
            <a:r>
              <a:rPr lang="en-AU" sz="2400" i="1" dirty="0"/>
              <a:t>    nor will he harbor his anger forever;</a:t>
            </a:r>
            <a:br>
              <a:rPr lang="en-AU" sz="2400" dirty="0"/>
            </a:br>
            <a:r>
              <a:rPr lang="en-AU" sz="2400" baseline="30000" dirty="0"/>
              <a:t>10 </a:t>
            </a:r>
            <a:r>
              <a:rPr lang="en-AU" sz="2400" b="1" i="1" dirty="0"/>
              <a:t>he does not treat us as our sins deserve</a:t>
            </a:r>
            <a:br>
              <a:rPr lang="en-AU" sz="2400" b="1" i="1" dirty="0"/>
            </a:br>
            <a:r>
              <a:rPr lang="en-AU" sz="2400" b="1" i="1" dirty="0"/>
              <a:t>    or repay us according to our iniquities.</a:t>
            </a:r>
            <a:br>
              <a:rPr lang="en-AU" sz="2400" dirty="0"/>
            </a:br>
            <a:r>
              <a:rPr lang="en-AU" sz="2400" baseline="30000" dirty="0"/>
              <a:t>11 </a:t>
            </a:r>
            <a:r>
              <a:rPr lang="en-AU" sz="2400" i="1" dirty="0"/>
              <a:t>For as high as the heavens are above the earth,</a:t>
            </a:r>
            <a:br>
              <a:rPr lang="en-AU" sz="2400" i="1" dirty="0"/>
            </a:br>
            <a:r>
              <a:rPr lang="en-AU" sz="2400" i="1" dirty="0"/>
              <a:t>    so great is his love for those who fear him;</a:t>
            </a:r>
            <a:br>
              <a:rPr lang="en-AU" sz="2400" dirty="0"/>
            </a:br>
            <a:r>
              <a:rPr lang="en-AU" sz="2400" baseline="30000" dirty="0"/>
              <a:t>12 </a:t>
            </a:r>
            <a:r>
              <a:rPr lang="en-AU" sz="2400" i="1" dirty="0"/>
              <a:t>as far as the east is from the west, so far has he      </a:t>
            </a:r>
          </a:p>
          <a:p>
            <a:r>
              <a:rPr lang="en-AU" sz="2400" i="1" dirty="0"/>
              <a:t>    removed our transgressions from us.</a:t>
            </a:r>
          </a:p>
        </p:txBody>
      </p:sp>
    </p:spTree>
    <p:extLst>
      <p:ext uri="{BB962C8B-B14F-4D97-AF65-F5344CB8AC3E}">
        <p14:creationId xmlns:p14="http://schemas.microsoft.com/office/powerpoint/2010/main" val="25148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80895" y="1417588"/>
            <a:ext cx="2282024" cy="2308324"/>
          </a:xfrm>
          <a:prstGeom prst="rect">
            <a:avLst/>
          </a:prstGeom>
          <a:solidFill>
            <a:srgbClr val="44546A">
              <a:alpha val="50980"/>
            </a:srgbClr>
          </a:solidFill>
        </p:spPr>
        <p:txBody>
          <a:bodyPr wrap="square" rtlCol="0">
            <a:spAutoFit/>
          </a:bodyPr>
          <a:lstStyle/>
          <a:p>
            <a:pPr algn="ctr"/>
            <a:r>
              <a:rPr lang="en-AU" sz="4000" dirty="0">
                <a:solidFill>
                  <a:schemeClr val="bg1"/>
                </a:solidFill>
              </a:rPr>
              <a:t>GOD is generous</a:t>
            </a:r>
          </a:p>
          <a:p>
            <a:pPr algn="ctr"/>
            <a:r>
              <a:rPr lang="en-AU" sz="3200" dirty="0">
                <a:solidFill>
                  <a:schemeClr val="bg1"/>
                </a:solidFill>
              </a:rPr>
              <a:t>[ROMANS 5:6-8]</a:t>
            </a:r>
          </a:p>
        </p:txBody>
      </p:sp>
      <p:sp>
        <p:nvSpPr>
          <p:cNvPr id="4" name="TextBox 3">
            <a:extLst>
              <a:ext uri="{FF2B5EF4-FFF2-40B4-BE49-F238E27FC236}">
                <a16:creationId xmlns:a16="http://schemas.microsoft.com/office/drawing/2014/main" id="{3017F725-9D23-9222-583E-18E8272F5CE6}"/>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
        <p:nvSpPr>
          <p:cNvPr id="2" name="TextBox 1">
            <a:extLst>
              <a:ext uri="{FF2B5EF4-FFF2-40B4-BE49-F238E27FC236}">
                <a16:creationId xmlns:a16="http://schemas.microsoft.com/office/drawing/2014/main" id="{420823F2-1D66-BF7C-3020-21D227BF2C36}"/>
              </a:ext>
            </a:extLst>
          </p:cNvPr>
          <p:cNvSpPr txBox="1"/>
          <p:nvPr/>
        </p:nvSpPr>
        <p:spPr>
          <a:xfrm>
            <a:off x="2594344" y="1082961"/>
            <a:ext cx="6368761" cy="3293209"/>
          </a:xfrm>
          <a:prstGeom prst="rect">
            <a:avLst/>
          </a:prstGeom>
          <a:solidFill>
            <a:srgbClr val="FFFFFF">
              <a:alpha val="72941"/>
            </a:srgbClr>
          </a:solidFill>
        </p:spPr>
        <p:txBody>
          <a:bodyPr wrap="square" rtlCol="0">
            <a:spAutoFit/>
          </a:bodyPr>
          <a:lstStyle/>
          <a:p>
            <a:r>
              <a:rPr lang="en-AU" sz="2600" baseline="30000" dirty="0"/>
              <a:t>6 </a:t>
            </a:r>
            <a:r>
              <a:rPr lang="en-AU" sz="2600" i="1" dirty="0"/>
              <a:t>You see, at just the right time, when we were still powerless, Christ died for the ungodly</a:t>
            </a:r>
            <a:r>
              <a:rPr lang="en-AU" sz="2600" dirty="0"/>
              <a:t>. </a:t>
            </a:r>
          </a:p>
          <a:p>
            <a:r>
              <a:rPr lang="en-AU" sz="2600" baseline="30000" dirty="0"/>
              <a:t>7 </a:t>
            </a:r>
            <a:r>
              <a:rPr lang="en-AU" sz="2600" i="1" dirty="0"/>
              <a:t>Very rarely will anyone die for a righteous person, though for a good person someone might possibly dare to die</a:t>
            </a:r>
            <a:r>
              <a:rPr lang="en-AU" sz="2600" dirty="0"/>
              <a:t>.</a:t>
            </a:r>
          </a:p>
          <a:p>
            <a:r>
              <a:rPr lang="en-AU" sz="2600" dirty="0"/>
              <a:t> </a:t>
            </a:r>
            <a:r>
              <a:rPr lang="en-AU" sz="2600" baseline="30000" dirty="0"/>
              <a:t>8 </a:t>
            </a:r>
            <a:r>
              <a:rPr lang="en-AU" sz="2600" b="1" i="1" dirty="0"/>
              <a:t>But God demonstrates his own love for us in this: While we were still sinners, Christ died for us</a:t>
            </a:r>
            <a:r>
              <a:rPr lang="en-AU" sz="2600" i="1" dirty="0"/>
              <a:t>.</a:t>
            </a:r>
          </a:p>
        </p:txBody>
      </p:sp>
    </p:spTree>
    <p:extLst>
      <p:ext uri="{BB962C8B-B14F-4D97-AF65-F5344CB8AC3E}">
        <p14:creationId xmlns:p14="http://schemas.microsoft.com/office/powerpoint/2010/main" val="95893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891575"/>
            <a:ext cx="9143999" cy="3046988"/>
          </a:xfrm>
          <a:prstGeom prst="rect">
            <a:avLst/>
          </a:prstGeom>
          <a:solidFill>
            <a:srgbClr val="44546A">
              <a:alpha val="50980"/>
            </a:srgbClr>
          </a:solidFill>
        </p:spPr>
        <p:txBody>
          <a:bodyPr wrap="square" rtlCol="0">
            <a:spAutoFit/>
          </a:bodyPr>
          <a:lstStyle/>
          <a:p>
            <a:pPr algn="ctr"/>
            <a:r>
              <a:rPr lang="en-AU" sz="4800" dirty="0">
                <a:solidFill>
                  <a:schemeClr val="bg1"/>
                </a:solidFill>
              </a:rPr>
              <a:t>GENEROSITY is expressed in the use of our TIME, TALENT and TREASURE for the good of others and in our TREATMENT of others</a:t>
            </a:r>
          </a:p>
        </p:txBody>
      </p:sp>
      <p:sp>
        <p:nvSpPr>
          <p:cNvPr id="4" name="TextBox 3">
            <a:extLst>
              <a:ext uri="{FF2B5EF4-FFF2-40B4-BE49-F238E27FC236}">
                <a16:creationId xmlns:a16="http://schemas.microsoft.com/office/drawing/2014/main" id="{3017F725-9D23-9222-583E-18E8272F5CE6}"/>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105577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891575"/>
            <a:ext cx="9143999" cy="3046988"/>
          </a:xfrm>
          <a:prstGeom prst="rect">
            <a:avLst/>
          </a:prstGeom>
          <a:solidFill>
            <a:srgbClr val="44546A">
              <a:alpha val="50980"/>
            </a:srgbClr>
          </a:solidFill>
        </p:spPr>
        <p:txBody>
          <a:bodyPr wrap="square" rtlCol="0">
            <a:spAutoFit/>
          </a:bodyPr>
          <a:lstStyle/>
          <a:p>
            <a:pPr algn="ctr"/>
            <a:r>
              <a:rPr lang="en-AU" sz="4800" dirty="0">
                <a:solidFill>
                  <a:schemeClr val="bg1"/>
                </a:solidFill>
              </a:rPr>
              <a:t>GENEROSITY is expressed in the use of our TIME, TALENT and </a:t>
            </a:r>
            <a:r>
              <a:rPr lang="en-AU" sz="4800" b="1" dirty="0">
                <a:solidFill>
                  <a:srgbClr val="FFFF00"/>
                </a:solidFill>
              </a:rPr>
              <a:t>TREASURE</a:t>
            </a:r>
            <a:r>
              <a:rPr lang="en-AU" sz="4800" dirty="0">
                <a:solidFill>
                  <a:schemeClr val="bg1"/>
                </a:solidFill>
              </a:rPr>
              <a:t> for the good of others and in our TREATMENT of others</a:t>
            </a:r>
          </a:p>
        </p:txBody>
      </p:sp>
      <p:sp>
        <p:nvSpPr>
          <p:cNvPr id="4" name="TextBox 3">
            <a:extLst>
              <a:ext uri="{FF2B5EF4-FFF2-40B4-BE49-F238E27FC236}">
                <a16:creationId xmlns:a16="http://schemas.microsoft.com/office/drawing/2014/main" id="{3017F725-9D23-9222-583E-18E8272F5CE6}"/>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63756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EA155-65DC-F729-20C0-A364887EF079}"/>
              </a:ext>
            </a:extLst>
          </p:cNvPr>
          <p:cNvSpPr txBox="1"/>
          <p:nvPr/>
        </p:nvSpPr>
        <p:spPr>
          <a:xfrm>
            <a:off x="-1" y="16116"/>
            <a:ext cx="9144000" cy="646331"/>
          </a:xfrm>
          <a:prstGeom prst="rect">
            <a:avLst/>
          </a:prstGeom>
          <a:solidFill>
            <a:srgbClr val="44546A">
              <a:alpha val="50980"/>
            </a:srgbClr>
          </a:solidFill>
        </p:spPr>
        <p:txBody>
          <a:bodyPr wrap="square" rtlCol="0">
            <a:spAutoFit/>
          </a:bodyPr>
          <a:lstStyle/>
          <a:p>
            <a:pPr algn="ctr"/>
            <a:r>
              <a:rPr lang="en-AU" sz="3600" b="1" dirty="0">
                <a:solidFill>
                  <a:schemeClr val="bg1"/>
                </a:solidFill>
                <a:latin typeface="+mj-lt"/>
              </a:rPr>
              <a:t>BARRIERS TO GENEROSITY</a:t>
            </a:r>
          </a:p>
        </p:txBody>
      </p:sp>
      <p:sp>
        <p:nvSpPr>
          <p:cNvPr id="5" name="TextBox 4">
            <a:extLst>
              <a:ext uri="{FF2B5EF4-FFF2-40B4-BE49-F238E27FC236}">
                <a16:creationId xmlns:a16="http://schemas.microsoft.com/office/drawing/2014/main" id="{13F3ABCC-3F97-EBDD-2ED9-DF460ABA2120}"/>
              </a:ext>
            </a:extLst>
          </p:cNvPr>
          <p:cNvSpPr txBox="1"/>
          <p:nvPr/>
        </p:nvSpPr>
        <p:spPr>
          <a:xfrm>
            <a:off x="-1" y="777909"/>
            <a:ext cx="9143999" cy="2246769"/>
          </a:xfrm>
          <a:prstGeom prst="rect">
            <a:avLst/>
          </a:prstGeom>
          <a:solidFill>
            <a:srgbClr val="FFFFFF">
              <a:alpha val="72941"/>
            </a:srgbClr>
          </a:solidFill>
        </p:spPr>
        <p:txBody>
          <a:bodyPr wrap="square" rtlCol="0">
            <a:spAutoFit/>
          </a:bodyPr>
          <a:lstStyle/>
          <a:p>
            <a:r>
              <a:rPr lang="en-US" sz="2800" b="1" dirty="0"/>
              <a:t>An unconverted mean spirit</a:t>
            </a:r>
          </a:p>
          <a:p>
            <a:endParaRPr lang="en-AU" sz="2800" i="1" dirty="0"/>
          </a:p>
          <a:p>
            <a:r>
              <a:rPr lang="en-AU" sz="2800" i="1" dirty="0"/>
              <a:t>	If anyone has material possessions and sees a brother or 	sister in need but has no pity on them, how can the love 	of God be in that person?  </a:t>
            </a:r>
            <a:r>
              <a:rPr lang="en-AU" sz="2800" dirty="0"/>
              <a:t>[1 JOHN 3:17]</a:t>
            </a:r>
            <a:endParaRPr lang="en-US" sz="2800" dirty="0"/>
          </a:p>
        </p:txBody>
      </p:sp>
      <p:sp>
        <p:nvSpPr>
          <p:cNvPr id="6" name="TextBox 5">
            <a:extLst>
              <a:ext uri="{FF2B5EF4-FFF2-40B4-BE49-F238E27FC236}">
                <a16:creationId xmlns:a16="http://schemas.microsoft.com/office/drawing/2014/main" id="{BC591D32-905D-EFB6-483D-01AEDF7499EA}"/>
              </a:ext>
            </a:extLst>
          </p:cNvPr>
          <p:cNvSpPr txBox="1"/>
          <p:nvPr/>
        </p:nvSpPr>
        <p:spPr>
          <a:xfrm>
            <a:off x="-1" y="4681835"/>
            <a:ext cx="8963106" cy="461665"/>
          </a:xfrm>
          <a:prstGeom prst="rect">
            <a:avLst/>
          </a:prstGeom>
          <a:noFill/>
        </p:spPr>
        <p:txBody>
          <a:bodyPr wrap="square" rtlCol="0">
            <a:spAutoFit/>
          </a:bodyPr>
          <a:lstStyle/>
          <a:p>
            <a:pPr algn="r"/>
            <a:r>
              <a:rPr lang="en-US" i="1" dirty="0">
                <a:solidFill>
                  <a:schemeClr val="bg1"/>
                </a:solidFill>
              </a:rPr>
              <a:t>Living With Freedom 03: </a:t>
            </a:r>
            <a:r>
              <a:rPr lang="en-US" sz="2400" i="1" dirty="0">
                <a:solidFill>
                  <a:schemeClr val="bg1"/>
                </a:solidFill>
              </a:rPr>
              <a:t>Being free to be GENEROUS</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19479576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603</TotalTime>
  <Words>1179</Words>
  <Application>Microsoft Macintosh PowerPoint</Application>
  <PresentationFormat>On-screen Show (16:9)</PresentationFormat>
  <Paragraphs>112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Smart Kid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Keep</dc:creator>
  <cp:lastModifiedBy>Peter Keep</cp:lastModifiedBy>
  <cp:revision>27</cp:revision>
  <dcterms:created xsi:type="dcterms:W3CDTF">2023-10-23T21:41:27Z</dcterms:created>
  <dcterms:modified xsi:type="dcterms:W3CDTF">2023-11-18T08:58:52Z</dcterms:modified>
</cp:coreProperties>
</file>